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2"/>
  </p:notesMasterIdLst>
  <p:sldIdLst>
    <p:sldId id="273" r:id="rId2"/>
    <p:sldId id="258" r:id="rId3"/>
    <p:sldId id="260" r:id="rId4"/>
    <p:sldId id="261" r:id="rId5"/>
    <p:sldId id="264" r:id="rId6"/>
    <p:sldId id="268" r:id="rId7"/>
    <p:sldId id="267" r:id="rId8"/>
    <p:sldId id="272" r:id="rId9"/>
    <p:sldId id="27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B5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3594" autoAdjust="0"/>
  </p:normalViewPr>
  <p:slideViewPr>
    <p:cSldViewPr snapToGrid="0" snapToObjects="1" showGuides="1">
      <p:cViewPr varScale="1">
        <p:scale>
          <a:sx n="105" d="100"/>
          <a:sy n="105" d="100"/>
        </p:scale>
        <p:origin x="15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B10804-E4B6-4B11-963C-D3B864A0E5D4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81E782-D346-46DE-9B30-981C4D1A1941}">
      <dgm:prSet phldrT="[Текст]" custT="1"/>
      <dgm:spPr/>
      <dgm:t>
        <a:bodyPr/>
        <a:lstStyle/>
        <a:p>
          <a:r>
            <a:rPr lang="ru-RU" sz="3600" b="1" dirty="0" smtClean="0"/>
            <a:t>Принципы организации оборотных средств</a:t>
          </a:r>
          <a:endParaRPr lang="ru-RU" sz="3600" b="1" dirty="0"/>
        </a:p>
      </dgm:t>
    </dgm:pt>
    <dgm:pt modelId="{F2ECE24E-8F15-4117-9AF8-A3B577167D5B}" type="parTrans" cxnId="{597472CA-52B3-4F70-BEC0-3F72C0C58CD2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53DDD6E1-F405-4CC6-AFAD-9057833677D9}" type="sibTrans" cxnId="{597472CA-52B3-4F70-BEC0-3F72C0C58CD2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3087B2C3-B055-4C18-833B-8423A2982FCC}">
      <dgm:prSet phldrT="[Текст]"/>
      <dgm:spPr/>
      <dgm:t>
        <a:bodyPr/>
        <a:lstStyle/>
        <a:p>
          <a:pPr algn="ctr"/>
          <a:r>
            <a:rPr lang="ru-RU" b="1" dirty="0" smtClean="0"/>
            <a:t>нормирование</a:t>
          </a:r>
          <a:endParaRPr lang="ru-RU" b="0" dirty="0"/>
        </a:p>
      </dgm:t>
    </dgm:pt>
    <dgm:pt modelId="{BD477073-7FA7-4EF1-B3F8-DB74B80003E2}" type="parTrans" cxnId="{9B8348FE-6A8C-4871-9D4A-28EEE534F088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8110131A-8CE5-44CF-AB95-CCE0B1166F4B}" type="sibTrans" cxnId="{9B8348FE-6A8C-4871-9D4A-28EEE534F088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CF8BD04E-F593-478F-B1B8-B9CE1662DCF9}">
      <dgm:prSet phldrT="[Текст]"/>
      <dgm:spPr/>
      <dgm:t>
        <a:bodyPr/>
        <a:lstStyle/>
        <a:p>
          <a:r>
            <a:rPr lang="ru-RU" b="1" dirty="0" smtClean="0"/>
            <a:t>целевое назначение</a:t>
          </a:r>
          <a:endParaRPr lang="ru-RU" b="0" i="0" dirty="0"/>
        </a:p>
      </dgm:t>
    </dgm:pt>
    <dgm:pt modelId="{0D4D9BCD-0558-47D7-913F-5E8D7A8B0CD6}" type="parTrans" cxnId="{F1A262F9-8749-4CF9-ADF3-1B1EDA76E2CA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E4E0F294-0A90-4927-A970-4F53FF5931B5}" type="sibTrans" cxnId="{F1A262F9-8749-4CF9-ADF3-1B1EDA76E2CA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5FBF4873-C604-4FBF-889B-9F1BBA3C7C41}">
      <dgm:prSet phldrT="[Текст]"/>
      <dgm:spPr/>
      <dgm:t>
        <a:bodyPr/>
        <a:lstStyle/>
        <a:p>
          <a:r>
            <a:rPr lang="ru-RU" b="1" dirty="0" smtClean="0">
              <a:solidFill>
                <a:sysClr val="windowText" lastClr="000000"/>
              </a:solidFill>
            </a:rPr>
            <a:t>обеспечение сохранности и рационального использования </a:t>
          </a:r>
        </a:p>
      </dgm:t>
    </dgm:pt>
    <dgm:pt modelId="{A11D2CAD-806E-47CD-933F-E5FCB8F740CF}" type="parTrans" cxnId="{5743E4C8-AA00-4523-8B6F-1E8F28E49A99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75430EE4-5E61-4205-99AE-5D63957B9AF5}" type="sibTrans" cxnId="{5743E4C8-AA00-4523-8B6F-1E8F28E49A99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A7EF0C93-EC88-42DA-81FC-A5E4C7C7E5B9}">
      <dgm:prSet phldrT="[Текст]"/>
      <dgm:spPr/>
      <dgm:t>
        <a:bodyPr/>
        <a:lstStyle/>
        <a:p>
          <a:r>
            <a:rPr lang="ru-RU" b="1" dirty="0" smtClean="0">
              <a:solidFill>
                <a:sysClr val="windowText" lastClr="000000"/>
              </a:solidFill>
            </a:rPr>
            <a:t>ускорение оборачиваемости</a:t>
          </a:r>
          <a:endParaRPr lang="ru-RU" dirty="0">
            <a:solidFill>
              <a:sysClr val="windowText" lastClr="000000"/>
            </a:solidFill>
          </a:endParaRPr>
        </a:p>
      </dgm:t>
    </dgm:pt>
    <dgm:pt modelId="{78584608-1E6D-4FAA-8BE1-120C98A16AF4}" type="parTrans" cxnId="{CE8DA0EC-534C-498E-80EC-B864F740E401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1BBA3394-EA90-49F3-AB07-7E6B56755EBD}" type="sibTrans" cxnId="{CE8DA0EC-534C-498E-80EC-B864F740E401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02C7700F-071C-4059-B581-8F439F33D3BD}" type="pres">
      <dgm:prSet presAssocID="{ECB10804-E4B6-4B11-963C-D3B864A0E5D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CE13B6-83A5-4169-AE2E-F443CA0B51FA}" type="pres">
      <dgm:prSet presAssocID="{ECB10804-E4B6-4B11-963C-D3B864A0E5D4}" presName="matrix" presStyleCnt="0"/>
      <dgm:spPr/>
    </dgm:pt>
    <dgm:pt modelId="{C0DA7D09-BD6E-444E-98D6-94714946DE90}" type="pres">
      <dgm:prSet presAssocID="{ECB10804-E4B6-4B11-963C-D3B864A0E5D4}" presName="tile1" presStyleLbl="node1" presStyleIdx="0" presStyleCnt="4" custLinFactNeighborY="-526"/>
      <dgm:spPr/>
      <dgm:t>
        <a:bodyPr/>
        <a:lstStyle/>
        <a:p>
          <a:endParaRPr lang="ru-RU"/>
        </a:p>
      </dgm:t>
    </dgm:pt>
    <dgm:pt modelId="{A97C2ABA-98F7-4526-BAAC-A38881B055CF}" type="pres">
      <dgm:prSet presAssocID="{ECB10804-E4B6-4B11-963C-D3B864A0E5D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6FBC6-2749-4C92-9EC9-132A8BADAD1F}" type="pres">
      <dgm:prSet presAssocID="{ECB10804-E4B6-4B11-963C-D3B864A0E5D4}" presName="tile2" presStyleLbl="node1" presStyleIdx="1" presStyleCnt="4"/>
      <dgm:spPr/>
      <dgm:t>
        <a:bodyPr/>
        <a:lstStyle/>
        <a:p>
          <a:endParaRPr lang="ru-RU"/>
        </a:p>
      </dgm:t>
    </dgm:pt>
    <dgm:pt modelId="{BBC8352A-217D-4EDA-87DB-D961B8053675}" type="pres">
      <dgm:prSet presAssocID="{ECB10804-E4B6-4B11-963C-D3B864A0E5D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3B7DC-900C-44A3-BBF0-2A5CBD98050E}" type="pres">
      <dgm:prSet presAssocID="{ECB10804-E4B6-4B11-963C-D3B864A0E5D4}" presName="tile3" presStyleLbl="node1" presStyleIdx="2" presStyleCnt="4"/>
      <dgm:spPr/>
      <dgm:t>
        <a:bodyPr/>
        <a:lstStyle/>
        <a:p>
          <a:endParaRPr lang="ru-RU"/>
        </a:p>
      </dgm:t>
    </dgm:pt>
    <dgm:pt modelId="{17E13CED-FC7A-4282-B2DF-0AEEFB6031F9}" type="pres">
      <dgm:prSet presAssocID="{ECB10804-E4B6-4B11-963C-D3B864A0E5D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0C763B-8C24-42F0-8A63-F87BC6C47636}" type="pres">
      <dgm:prSet presAssocID="{ECB10804-E4B6-4B11-963C-D3B864A0E5D4}" presName="tile4" presStyleLbl="node1" presStyleIdx="3" presStyleCnt="4"/>
      <dgm:spPr/>
      <dgm:t>
        <a:bodyPr/>
        <a:lstStyle/>
        <a:p>
          <a:endParaRPr lang="ru-RU"/>
        </a:p>
      </dgm:t>
    </dgm:pt>
    <dgm:pt modelId="{B9AD7859-B4A4-4CD5-BD29-224B33552DC8}" type="pres">
      <dgm:prSet presAssocID="{ECB10804-E4B6-4B11-963C-D3B864A0E5D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E8208F-164D-40A4-AB84-EA4F59A69B03}" type="pres">
      <dgm:prSet presAssocID="{ECB10804-E4B6-4B11-963C-D3B864A0E5D4}" presName="centerTile" presStyleLbl="fgShp" presStyleIdx="0" presStyleCnt="1" custScaleX="237037" custScaleY="133333" custLinFactNeighborY="-888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223B86E-700C-4ECE-849A-D4D7337E507B}" type="presOf" srcId="{5FBF4873-C604-4FBF-889B-9F1BBA3C7C41}" destId="{9A73B7DC-900C-44A3-BBF0-2A5CBD98050E}" srcOrd="0" destOrd="0" presId="urn:microsoft.com/office/officeart/2005/8/layout/matrix1"/>
    <dgm:cxn modelId="{5743E4C8-AA00-4523-8B6F-1E8F28E49A99}" srcId="{ED81E782-D346-46DE-9B30-981C4D1A1941}" destId="{5FBF4873-C604-4FBF-889B-9F1BBA3C7C41}" srcOrd="2" destOrd="0" parTransId="{A11D2CAD-806E-47CD-933F-E5FCB8F740CF}" sibTransId="{75430EE4-5E61-4205-99AE-5D63957B9AF5}"/>
    <dgm:cxn modelId="{4AD3F7D0-AE1A-465D-8A84-BC82DB453219}" type="presOf" srcId="{ECB10804-E4B6-4B11-963C-D3B864A0E5D4}" destId="{02C7700F-071C-4059-B581-8F439F33D3BD}" srcOrd="0" destOrd="0" presId="urn:microsoft.com/office/officeart/2005/8/layout/matrix1"/>
    <dgm:cxn modelId="{C4B72E51-946B-47FE-8999-D7C4785226A3}" type="presOf" srcId="{A7EF0C93-EC88-42DA-81FC-A5E4C7C7E5B9}" destId="{B9AD7859-B4A4-4CD5-BD29-224B33552DC8}" srcOrd="1" destOrd="0" presId="urn:microsoft.com/office/officeart/2005/8/layout/matrix1"/>
    <dgm:cxn modelId="{207C77BC-242D-49C5-83A3-BE8BA054728D}" type="presOf" srcId="{3087B2C3-B055-4C18-833B-8423A2982FCC}" destId="{C0DA7D09-BD6E-444E-98D6-94714946DE90}" srcOrd="0" destOrd="0" presId="urn:microsoft.com/office/officeart/2005/8/layout/matrix1"/>
    <dgm:cxn modelId="{F1A262F9-8749-4CF9-ADF3-1B1EDA76E2CA}" srcId="{ED81E782-D346-46DE-9B30-981C4D1A1941}" destId="{CF8BD04E-F593-478F-B1B8-B9CE1662DCF9}" srcOrd="1" destOrd="0" parTransId="{0D4D9BCD-0558-47D7-913F-5E8D7A8B0CD6}" sibTransId="{E4E0F294-0A90-4927-A970-4F53FF5931B5}"/>
    <dgm:cxn modelId="{597472CA-52B3-4F70-BEC0-3F72C0C58CD2}" srcId="{ECB10804-E4B6-4B11-963C-D3B864A0E5D4}" destId="{ED81E782-D346-46DE-9B30-981C4D1A1941}" srcOrd="0" destOrd="0" parTransId="{F2ECE24E-8F15-4117-9AF8-A3B577167D5B}" sibTransId="{53DDD6E1-F405-4CC6-AFAD-9057833677D9}"/>
    <dgm:cxn modelId="{0FAD79D5-0EA7-4423-AD4E-2E0613489F9A}" type="presOf" srcId="{ED81E782-D346-46DE-9B30-981C4D1A1941}" destId="{E7E8208F-164D-40A4-AB84-EA4F59A69B03}" srcOrd="0" destOrd="0" presId="urn:microsoft.com/office/officeart/2005/8/layout/matrix1"/>
    <dgm:cxn modelId="{2566F7C9-F173-4411-AF5E-F7164D90F8A9}" type="presOf" srcId="{CF8BD04E-F593-478F-B1B8-B9CE1662DCF9}" destId="{BBC8352A-217D-4EDA-87DB-D961B8053675}" srcOrd="1" destOrd="0" presId="urn:microsoft.com/office/officeart/2005/8/layout/matrix1"/>
    <dgm:cxn modelId="{97061288-4718-4B81-B53D-2DBEC6793961}" type="presOf" srcId="{A7EF0C93-EC88-42DA-81FC-A5E4C7C7E5B9}" destId="{CA0C763B-8C24-42F0-8A63-F87BC6C47636}" srcOrd="0" destOrd="0" presId="urn:microsoft.com/office/officeart/2005/8/layout/matrix1"/>
    <dgm:cxn modelId="{5F29BB10-CAF9-45E3-A974-976B59849C09}" type="presOf" srcId="{5FBF4873-C604-4FBF-889B-9F1BBA3C7C41}" destId="{17E13CED-FC7A-4282-B2DF-0AEEFB6031F9}" srcOrd="1" destOrd="0" presId="urn:microsoft.com/office/officeart/2005/8/layout/matrix1"/>
    <dgm:cxn modelId="{CE8DA0EC-534C-498E-80EC-B864F740E401}" srcId="{ED81E782-D346-46DE-9B30-981C4D1A1941}" destId="{A7EF0C93-EC88-42DA-81FC-A5E4C7C7E5B9}" srcOrd="3" destOrd="0" parTransId="{78584608-1E6D-4FAA-8BE1-120C98A16AF4}" sibTransId="{1BBA3394-EA90-49F3-AB07-7E6B56755EBD}"/>
    <dgm:cxn modelId="{E4C3FE28-5CAF-4B38-9E23-65D434F79E50}" type="presOf" srcId="{CF8BD04E-F593-478F-B1B8-B9CE1662DCF9}" destId="{9446FBC6-2749-4C92-9EC9-132A8BADAD1F}" srcOrd="0" destOrd="0" presId="urn:microsoft.com/office/officeart/2005/8/layout/matrix1"/>
    <dgm:cxn modelId="{9B8348FE-6A8C-4871-9D4A-28EEE534F088}" srcId="{ED81E782-D346-46DE-9B30-981C4D1A1941}" destId="{3087B2C3-B055-4C18-833B-8423A2982FCC}" srcOrd="0" destOrd="0" parTransId="{BD477073-7FA7-4EF1-B3F8-DB74B80003E2}" sibTransId="{8110131A-8CE5-44CF-AB95-CCE0B1166F4B}"/>
    <dgm:cxn modelId="{85FD3B7C-4958-4DDA-AF12-1F321BBEB3ED}" type="presOf" srcId="{3087B2C3-B055-4C18-833B-8423A2982FCC}" destId="{A97C2ABA-98F7-4526-BAAC-A38881B055CF}" srcOrd="1" destOrd="0" presId="urn:microsoft.com/office/officeart/2005/8/layout/matrix1"/>
    <dgm:cxn modelId="{23D187AE-F94F-44AA-B363-F20EE6FB08BA}" type="presParOf" srcId="{02C7700F-071C-4059-B581-8F439F33D3BD}" destId="{34CE13B6-83A5-4169-AE2E-F443CA0B51FA}" srcOrd="0" destOrd="0" presId="urn:microsoft.com/office/officeart/2005/8/layout/matrix1"/>
    <dgm:cxn modelId="{BAA5B29B-2598-4C47-9663-652F724861C4}" type="presParOf" srcId="{34CE13B6-83A5-4169-AE2E-F443CA0B51FA}" destId="{C0DA7D09-BD6E-444E-98D6-94714946DE90}" srcOrd="0" destOrd="0" presId="urn:microsoft.com/office/officeart/2005/8/layout/matrix1"/>
    <dgm:cxn modelId="{B6F38711-2AAA-4DD8-8FC6-01C78E049AD6}" type="presParOf" srcId="{34CE13B6-83A5-4169-AE2E-F443CA0B51FA}" destId="{A97C2ABA-98F7-4526-BAAC-A38881B055CF}" srcOrd="1" destOrd="0" presId="urn:microsoft.com/office/officeart/2005/8/layout/matrix1"/>
    <dgm:cxn modelId="{69550801-D73C-453E-986A-A1A1F9624F97}" type="presParOf" srcId="{34CE13B6-83A5-4169-AE2E-F443CA0B51FA}" destId="{9446FBC6-2749-4C92-9EC9-132A8BADAD1F}" srcOrd="2" destOrd="0" presId="urn:microsoft.com/office/officeart/2005/8/layout/matrix1"/>
    <dgm:cxn modelId="{A88B69D1-5732-4B61-AA68-DCF9B8B964C7}" type="presParOf" srcId="{34CE13B6-83A5-4169-AE2E-F443CA0B51FA}" destId="{BBC8352A-217D-4EDA-87DB-D961B8053675}" srcOrd="3" destOrd="0" presId="urn:microsoft.com/office/officeart/2005/8/layout/matrix1"/>
    <dgm:cxn modelId="{5CCF67D7-F5D3-4210-A4AD-72453AE048CB}" type="presParOf" srcId="{34CE13B6-83A5-4169-AE2E-F443CA0B51FA}" destId="{9A73B7DC-900C-44A3-BBF0-2A5CBD98050E}" srcOrd="4" destOrd="0" presId="urn:microsoft.com/office/officeart/2005/8/layout/matrix1"/>
    <dgm:cxn modelId="{55DE752E-BECA-4ED2-81FA-45C740CD85F8}" type="presParOf" srcId="{34CE13B6-83A5-4169-AE2E-F443CA0B51FA}" destId="{17E13CED-FC7A-4282-B2DF-0AEEFB6031F9}" srcOrd="5" destOrd="0" presId="urn:microsoft.com/office/officeart/2005/8/layout/matrix1"/>
    <dgm:cxn modelId="{D7807CF0-A7F7-4647-A9F4-C0E1A0B1AE93}" type="presParOf" srcId="{34CE13B6-83A5-4169-AE2E-F443CA0B51FA}" destId="{CA0C763B-8C24-42F0-8A63-F87BC6C47636}" srcOrd="6" destOrd="0" presId="urn:microsoft.com/office/officeart/2005/8/layout/matrix1"/>
    <dgm:cxn modelId="{CAD62126-0EB9-4C5C-8A80-2FB2085270D9}" type="presParOf" srcId="{34CE13B6-83A5-4169-AE2E-F443CA0B51FA}" destId="{B9AD7859-B4A4-4CD5-BD29-224B33552DC8}" srcOrd="7" destOrd="0" presId="urn:microsoft.com/office/officeart/2005/8/layout/matrix1"/>
    <dgm:cxn modelId="{0D932151-C920-40E5-A8AF-BFB35F8A2CCF}" type="presParOf" srcId="{02C7700F-071C-4059-B581-8F439F33D3BD}" destId="{E7E8208F-164D-40A4-AB84-EA4F59A69B0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32A9-C133-4401-8A29-CF384D1154D0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7DD11-AA4F-4A65-8635-39B456FDD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17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kumimoji="1" lang="ru-RU" sz="1400" b="1" u="none" dirty="0" smtClean="0">
                <a:latin typeface="Arial" pitchFamily="34" charset="0"/>
                <a:cs typeface="Arial" pitchFamily="34" charset="0"/>
              </a:rPr>
              <a:t>1</a:t>
            </a:r>
            <a:r>
              <a:rPr kumimoji="1" lang="ru-RU" sz="1200" b="1" u="none" dirty="0" smtClean="0">
                <a:latin typeface="Arial" pitchFamily="34" charset="0"/>
                <a:cs typeface="Arial" pitchFamily="34" charset="0"/>
              </a:rPr>
              <a:t>. </a:t>
            </a:r>
            <a:r>
              <a:rPr kumimoji="1" lang="en-US" sz="1200" b="1" i="1" u="none" dirty="0" err="1" smtClean="0">
                <a:latin typeface="Arial" pitchFamily="34" charset="0"/>
                <a:cs typeface="Arial" pitchFamily="34" charset="0"/>
              </a:rPr>
              <a:t>Коэффициент</a:t>
            </a:r>
            <a:r>
              <a:rPr kumimoji="1" lang="en-US" sz="1200" b="1" i="1" u="none" dirty="0" smtClean="0">
                <a:latin typeface="Arial" pitchFamily="34" charset="0"/>
                <a:cs typeface="Arial" pitchFamily="34" charset="0"/>
              </a:rPr>
              <a:t> оборачиваемости</a:t>
            </a:r>
            <a:r>
              <a:rPr kumimoji="1" lang="ru-RU" sz="1200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u="none" dirty="0" smtClean="0">
                <a:latin typeface="Arial" pitchFamily="34" charset="0"/>
                <a:cs typeface="Arial" pitchFamily="34" charset="0"/>
              </a:rPr>
              <a:t>– показывает, число кругооборотов совершаемых оборотными средствами за плановый период.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200" u="none" dirty="0" smtClean="0">
              <a:latin typeface="Arial" pitchFamily="34" charset="0"/>
              <a:cs typeface="Arial" pitchFamily="34" charset="0"/>
            </a:endParaRPr>
          </a:p>
          <a:p>
            <a:r>
              <a:rPr kumimoji="1" lang="ru-RU" sz="1200" b="1" u="none" dirty="0" smtClean="0">
                <a:latin typeface="Arial" pitchFamily="34" charset="0"/>
                <a:cs typeface="Arial" pitchFamily="34" charset="0"/>
              </a:rPr>
              <a:t>2. Коэффициент загрузки (закрепления)</a:t>
            </a:r>
            <a:r>
              <a:rPr kumimoji="1" lang="ru-RU" sz="1200" u="none" dirty="0" smtClean="0">
                <a:latin typeface="Arial" pitchFamily="34" charset="0"/>
                <a:cs typeface="Arial" pitchFamily="34" charset="0"/>
              </a:rPr>
              <a:t> – показывает долю стоимости оборотных средств, приходящуюся на единицу реализованной продукции</a:t>
            </a:r>
            <a:r>
              <a:rPr lang="ru-RU" sz="1200" u="none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200" u="none" dirty="0" smtClean="0">
                <a:latin typeface="Arial" pitchFamily="34" charset="0"/>
                <a:cs typeface="Arial" pitchFamily="34" charset="0"/>
              </a:rPr>
              <a:t>где:	 </a:t>
            </a:r>
            <a:r>
              <a:rPr kumimoji="1" lang="en-US" sz="1200" b="1" i="1" u="none" dirty="0" smtClean="0">
                <a:latin typeface="Arial" pitchFamily="34" charset="0"/>
                <a:cs typeface="Arial" pitchFamily="34" charset="0"/>
              </a:rPr>
              <a:t>ОС</a:t>
            </a:r>
            <a:r>
              <a:rPr kumimoji="1" lang="en-US" sz="1200" u="none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kumimoji="1" lang="ru-RU" sz="1200" u="none" dirty="0" smtClean="0">
                <a:latin typeface="Arial" pitchFamily="34" charset="0"/>
                <a:cs typeface="Arial" pitchFamily="34" charset="0"/>
              </a:rPr>
              <a:t>норматив</a:t>
            </a:r>
            <a:r>
              <a:rPr kumimoji="1" lang="en-US" sz="1200" u="none" dirty="0" smtClean="0">
                <a:latin typeface="Arial" pitchFamily="34" charset="0"/>
                <a:cs typeface="Arial" pitchFamily="34" charset="0"/>
              </a:rPr>
              <a:t> оборотных средств</a:t>
            </a:r>
            <a:r>
              <a:rPr lang="ru-RU" sz="1200" u="none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200" u="none" dirty="0" smtClean="0">
                <a:latin typeface="Arial" pitchFamily="34" charset="0"/>
                <a:cs typeface="Arial" pitchFamily="34" charset="0"/>
              </a:rPr>
              <a:t>		 </a:t>
            </a:r>
            <a:r>
              <a:rPr kumimoji="1" lang="ru-RU" sz="1200" b="1" i="1" u="none" dirty="0" smtClean="0">
                <a:latin typeface="Arial" pitchFamily="34" charset="0"/>
                <a:cs typeface="Arial" pitchFamily="34" charset="0"/>
              </a:rPr>
              <a:t>РП</a:t>
            </a:r>
            <a:r>
              <a:rPr kumimoji="1" lang="ru-RU" sz="1200" u="none" dirty="0" smtClean="0">
                <a:latin typeface="Arial" pitchFamily="34" charset="0"/>
                <a:cs typeface="Arial" pitchFamily="34" charset="0"/>
              </a:rPr>
              <a:t> – величина реализованной продукции.</a:t>
            </a:r>
          </a:p>
          <a:p>
            <a:r>
              <a:rPr lang="ru-RU" sz="1200" b="1" u="none" dirty="0" smtClean="0">
                <a:latin typeface="Arial" pitchFamily="34" charset="0"/>
                <a:cs typeface="Arial" pitchFamily="34" charset="0"/>
              </a:rPr>
              <a:t>3. Длительность одного оборота (в днях) </a:t>
            </a:r>
            <a:r>
              <a:rPr lang="ru-RU" sz="1200" u="none" dirty="0" smtClean="0">
                <a:latin typeface="Arial" pitchFamily="34" charset="0"/>
                <a:cs typeface="Arial" pitchFamily="34" charset="0"/>
              </a:rPr>
              <a:t>– показывает, за какое время оборотные средства совершают полный кругооборот.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200" u="none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435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ru-RU" dirty="0" smtClean="0"/>
              <a:t>Предприятию постоянно необходимо эффективно использовать оборотный капитал. Для этого им нужно управлять. С одной стороны, необходимо более рационально использовать имеющиеся оборотные ресурсы (речь идет прежде всего об оптимизации производственных запасов, сокращении незавершенного производства, совершенствовании производства, совершенствовании форм расчетов и др.). С другой стороны, в настоящее время предприятия имеют возможность выбирать разные варианты списания затрат на себестоимость, определения выручки от реализации продукции (работ, услуг) для целей налогообложения и др.</a:t>
            </a:r>
          </a:p>
          <a:p>
            <a:pPr algn="l"/>
            <a:endParaRPr lang="ru-RU" dirty="0" smtClean="0"/>
          </a:p>
          <a:p>
            <a:pPr algn="l"/>
            <a:r>
              <a:rPr lang="ru-RU" dirty="0" smtClean="0"/>
              <a:t>Главная цель управления оборотным капиталом предприятия – максимизация прибыли на вложенный капитал при обеспечении устойчивой и достаточной платежеспособности предприятия. Предприятие в случае эффективного управления своими и чужими оборотными средствами может добиться рационального экономического положения.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14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78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7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434" y="188641"/>
            <a:ext cx="82569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974" y="1052737"/>
            <a:ext cx="3917951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2630488"/>
            <a:ext cx="9772650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82297" y="4227513"/>
            <a:ext cx="80260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32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Политика управления активами корпорации</a:t>
            </a:r>
            <a:endParaRPr lang="ru-RU" sz="3200" kern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37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94963" y="2985795"/>
            <a:ext cx="11442076" cy="11943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15"/>
          <p:cNvCxnSpPr/>
          <p:nvPr/>
        </p:nvCxnSpPr>
        <p:spPr>
          <a:xfrm>
            <a:off x="452079" y="817528"/>
            <a:ext cx="110265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4867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94963" y="193586"/>
            <a:ext cx="11737380" cy="57728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Состав, структура, принципы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оборотного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капитала.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Нормирование, показатели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эффективного использования оборотных средств. 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оборотного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капитала,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управление его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финансированием.</a:t>
            </a:r>
          </a:p>
          <a:p>
            <a:pPr algn="l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лекции: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характеристик оборотных активов и методов их управления.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классифицировать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оборотные активы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целей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финансового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управления;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оценивать нормативы и показатели эффективности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управления оборотными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активами.</a:t>
            </a:r>
          </a:p>
          <a:p>
            <a:pPr algn="l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83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0378" y="362460"/>
            <a:ext cx="104662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Характеристика движения оборотных активов</a:t>
            </a:r>
          </a:p>
        </p:txBody>
      </p:sp>
      <p:pic>
        <p:nvPicPr>
          <p:cNvPr id="2050" name="Picture 2" descr="D:\Оборотные средсв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11" y="1839746"/>
            <a:ext cx="11247028" cy="445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4867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6866" y="372727"/>
            <a:ext cx="10262262" cy="537186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Состав и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 оборотных средств</a:t>
            </a:r>
          </a:p>
        </p:txBody>
      </p:sp>
      <p:sp>
        <p:nvSpPr>
          <p:cNvPr id="11" name="Rectangle 1065"/>
          <p:cNvSpPr>
            <a:spLocks noChangeArrowheads="1"/>
          </p:cNvSpPr>
          <p:nvPr/>
        </p:nvSpPr>
        <p:spPr bwMode="auto">
          <a:xfrm>
            <a:off x="4127509" y="1681100"/>
            <a:ext cx="3136900" cy="523864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sz="2000" b="1" u="none" dirty="0"/>
              <a:t>Оборотные средства</a:t>
            </a:r>
          </a:p>
        </p:txBody>
      </p:sp>
      <p:sp>
        <p:nvSpPr>
          <p:cNvPr id="12" name="Rectangle 1066"/>
          <p:cNvSpPr>
            <a:spLocks noChangeArrowheads="1"/>
          </p:cNvSpPr>
          <p:nvPr/>
        </p:nvSpPr>
        <p:spPr bwMode="auto">
          <a:xfrm>
            <a:off x="1333501" y="2425958"/>
            <a:ext cx="3959944" cy="658744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/>
              <a:t>Оборотные производственные фонды</a:t>
            </a:r>
          </a:p>
          <a:p>
            <a:pPr algn="ctr"/>
            <a:endParaRPr lang="ru-RU" sz="1600" u="none" dirty="0"/>
          </a:p>
        </p:txBody>
      </p:sp>
      <p:sp>
        <p:nvSpPr>
          <p:cNvPr id="17" name="Rectangle 1067"/>
          <p:cNvSpPr>
            <a:spLocks noChangeArrowheads="1"/>
          </p:cNvSpPr>
          <p:nvPr/>
        </p:nvSpPr>
        <p:spPr bwMode="auto">
          <a:xfrm>
            <a:off x="5695959" y="2425958"/>
            <a:ext cx="5164874" cy="652394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/>
              <a:t>Фонды обращения</a:t>
            </a:r>
          </a:p>
        </p:txBody>
      </p:sp>
      <p:sp>
        <p:nvSpPr>
          <p:cNvPr id="18" name="Rectangle 1068"/>
          <p:cNvSpPr>
            <a:spLocks noChangeArrowheads="1"/>
          </p:cNvSpPr>
          <p:nvPr/>
        </p:nvSpPr>
        <p:spPr bwMode="auto">
          <a:xfrm>
            <a:off x="1333500" y="3516502"/>
            <a:ext cx="1497023" cy="155079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 err="1" smtClean="0"/>
              <a:t>Производст</a:t>
            </a:r>
            <a:r>
              <a:rPr lang="ru-RU" b="1" u="none" dirty="0" smtClean="0"/>
              <a:t>-венные </a:t>
            </a:r>
            <a:r>
              <a:rPr lang="ru-RU" b="1" u="none" dirty="0"/>
              <a:t>запасы</a:t>
            </a:r>
            <a:br>
              <a:rPr lang="ru-RU" b="1" u="none" dirty="0"/>
            </a:br>
            <a:endParaRPr lang="ru-RU" sz="2800" b="1" dirty="0"/>
          </a:p>
        </p:txBody>
      </p:sp>
      <p:sp>
        <p:nvSpPr>
          <p:cNvPr id="19" name="Rectangle 1069"/>
          <p:cNvSpPr>
            <a:spLocks noChangeArrowheads="1"/>
          </p:cNvSpPr>
          <p:nvPr/>
        </p:nvSpPr>
        <p:spPr bwMode="auto">
          <a:xfrm>
            <a:off x="8357670" y="3516502"/>
            <a:ext cx="1295401" cy="121126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 smtClean="0"/>
              <a:t>Денежные </a:t>
            </a:r>
            <a:r>
              <a:rPr lang="ru-RU" b="1" u="none" dirty="0"/>
              <a:t>средства</a:t>
            </a:r>
            <a:br>
              <a:rPr lang="ru-RU" b="1" u="none" dirty="0"/>
            </a:br>
            <a:endParaRPr lang="ru-RU" sz="2800" b="1" u="none" dirty="0"/>
          </a:p>
        </p:txBody>
      </p:sp>
      <p:sp>
        <p:nvSpPr>
          <p:cNvPr id="20" name="Rectangle 1070"/>
          <p:cNvSpPr>
            <a:spLocks noChangeArrowheads="1"/>
          </p:cNvSpPr>
          <p:nvPr/>
        </p:nvSpPr>
        <p:spPr bwMode="auto">
          <a:xfrm>
            <a:off x="2974983" y="3516502"/>
            <a:ext cx="1152525" cy="155079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 err="1" smtClean="0"/>
              <a:t>Незавер-шенное</a:t>
            </a:r>
            <a:r>
              <a:rPr lang="ru-RU" b="1" u="none" dirty="0" smtClean="0"/>
              <a:t> производство</a:t>
            </a:r>
            <a:r>
              <a:rPr lang="ru-RU" b="1" u="none" dirty="0"/>
              <a:t/>
            </a:r>
            <a:br>
              <a:rPr lang="ru-RU" b="1" u="none" dirty="0"/>
            </a:br>
            <a:endParaRPr lang="ru-RU" sz="2800" b="1" dirty="0"/>
          </a:p>
        </p:txBody>
      </p:sp>
      <p:sp>
        <p:nvSpPr>
          <p:cNvPr id="21" name="Rectangle 1071"/>
          <p:cNvSpPr>
            <a:spLocks noChangeArrowheads="1"/>
          </p:cNvSpPr>
          <p:nvPr/>
        </p:nvSpPr>
        <p:spPr bwMode="auto">
          <a:xfrm>
            <a:off x="4210050" y="3516502"/>
            <a:ext cx="1164908" cy="155079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/>
              <a:t>Расходы будущих периодов</a:t>
            </a:r>
          </a:p>
          <a:p>
            <a:pPr algn="ctr"/>
            <a:endParaRPr lang="ru-RU" b="1" u="none" dirty="0"/>
          </a:p>
          <a:p>
            <a:pPr algn="ctr"/>
            <a:endParaRPr lang="ru-RU" b="1" dirty="0"/>
          </a:p>
        </p:txBody>
      </p:sp>
      <p:sp>
        <p:nvSpPr>
          <p:cNvPr id="22" name="Rectangle 1072"/>
          <p:cNvSpPr>
            <a:spLocks noChangeArrowheads="1"/>
          </p:cNvSpPr>
          <p:nvPr/>
        </p:nvSpPr>
        <p:spPr bwMode="auto">
          <a:xfrm>
            <a:off x="7023100" y="3516502"/>
            <a:ext cx="1271069" cy="155079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/>
              <a:t>Готовая продукция в пути</a:t>
            </a:r>
            <a:br>
              <a:rPr lang="ru-RU" b="1" u="none"/>
            </a:br>
            <a:endParaRPr lang="ru-RU" b="1"/>
          </a:p>
        </p:txBody>
      </p:sp>
      <p:sp>
        <p:nvSpPr>
          <p:cNvPr id="23" name="Rectangle 1073"/>
          <p:cNvSpPr>
            <a:spLocks noChangeArrowheads="1"/>
          </p:cNvSpPr>
          <p:nvPr/>
        </p:nvSpPr>
        <p:spPr bwMode="auto">
          <a:xfrm>
            <a:off x="5499100" y="3516502"/>
            <a:ext cx="1398397" cy="155079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/>
              <a:t>Готовая продукция на складе</a:t>
            </a:r>
            <a:br>
              <a:rPr lang="ru-RU" b="1" u="none" dirty="0"/>
            </a:br>
            <a:endParaRPr lang="ru-RU" sz="2800" b="1" dirty="0"/>
          </a:p>
        </p:txBody>
      </p:sp>
      <p:sp>
        <p:nvSpPr>
          <p:cNvPr id="24" name="Rectangle 1074"/>
          <p:cNvSpPr>
            <a:spLocks noChangeArrowheads="1"/>
          </p:cNvSpPr>
          <p:nvPr/>
        </p:nvSpPr>
        <p:spPr bwMode="auto">
          <a:xfrm>
            <a:off x="9722922" y="3516502"/>
            <a:ext cx="1137912" cy="155079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 smtClean="0"/>
              <a:t>Дебитор-</a:t>
            </a:r>
            <a:r>
              <a:rPr lang="ru-RU" b="1" u="none" dirty="0" err="1" smtClean="0"/>
              <a:t>ская</a:t>
            </a:r>
            <a:r>
              <a:rPr lang="ru-RU" b="1" u="none" dirty="0" smtClean="0"/>
              <a:t> </a:t>
            </a:r>
            <a:r>
              <a:rPr lang="ru-RU" b="1" u="none" dirty="0"/>
              <a:t>задолженность </a:t>
            </a:r>
            <a:br>
              <a:rPr lang="ru-RU" b="1" u="none" dirty="0"/>
            </a:br>
            <a:endParaRPr lang="ru-RU" sz="2800" dirty="0"/>
          </a:p>
        </p:txBody>
      </p:sp>
      <p:sp>
        <p:nvSpPr>
          <p:cNvPr id="25" name="Rectangle 1075"/>
          <p:cNvSpPr>
            <a:spLocks noChangeArrowheads="1"/>
          </p:cNvSpPr>
          <p:nvPr/>
        </p:nvSpPr>
        <p:spPr bwMode="auto">
          <a:xfrm>
            <a:off x="7925871" y="5316727"/>
            <a:ext cx="1011237" cy="53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 u="none"/>
              <a:t>На р/сч</a:t>
            </a:r>
            <a:endParaRPr lang="ru-RU"/>
          </a:p>
        </p:txBody>
      </p:sp>
      <p:sp>
        <p:nvSpPr>
          <p:cNvPr id="26" name="Rectangle 1076"/>
          <p:cNvSpPr>
            <a:spLocks noChangeArrowheads="1"/>
          </p:cNvSpPr>
          <p:nvPr/>
        </p:nvSpPr>
        <p:spPr bwMode="auto">
          <a:xfrm>
            <a:off x="9005371" y="5316727"/>
            <a:ext cx="1011237" cy="53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 u="none"/>
              <a:t>В кассе</a:t>
            </a:r>
            <a:endParaRPr lang="ru-RU" sz="1400" b="1"/>
          </a:p>
        </p:txBody>
      </p:sp>
      <p:sp>
        <p:nvSpPr>
          <p:cNvPr id="27" name="Rectangle 1077"/>
          <p:cNvSpPr>
            <a:spLocks noChangeArrowheads="1"/>
          </p:cNvSpPr>
          <p:nvPr/>
        </p:nvSpPr>
        <p:spPr bwMode="auto">
          <a:xfrm>
            <a:off x="1333501" y="6037452"/>
            <a:ext cx="4953008" cy="68024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/>
              <a:t>Нормируемые </a:t>
            </a:r>
            <a:r>
              <a:rPr lang="ru-RU" b="1" u="none" dirty="0" smtClean="0"/>
              <a:t>оборотные средства</a:t>
            </a:r>
            <a:endParaRPr lang="ru-RU" sz="2400" b="1" dirty="0"/>
          </a:p>
        </p:txBody>
      </p:sp>
      <p:sp>
        <p:nvSpPr>
          <p:cNvPr id="28" name="Rectangle 1078"/>
          <p:cNvSpPr>
            <a:spLocks noChangeArrowheads="1"/>
          </p:cNvSpPr>
          <p:nvPr/>
        </p:nvSpPr>
        <p:spPr bwMode="auto">
          <a:xfrm>
            <a:off x="6610160" y="6037452"/>
            <a:ext cx="4250674" cy="68024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u="none" dirty="0">
                <a:solidFill>
                  <a:srgbClr val="FF0000"/>
                </a:solidFill>
              </a:rPr>
              <a:t>Не</a:t>
            </a:r>
            <a:r>
              <a:rPr lang="ru-RU" b="1" u="none" dirty="0"/>
              <a:t>нормируемые оборотные средства</a:t>
            </a:r>
            <a:br>
              <a:rPr lang="ru-RU" b="1" u="none" dirty="0"/>
            </a:br>
            <a:endParaRPr lang="ru-RU" sz="2400" b="1" dirty="0"/>
          </a:p>
        </p:txBody>
      </p:sp>
      <p:sp>
        <p:nvSpPr>
          <p:cNvPr id="29" name="Line 1080"/>
          <p:cNvSpPr>
            <a:spLocks noChangeShapeType="1"/>
          </p:cNvSpPr>
          <p:nvPr/>
        </p:nvSpPr>
        <p:spPr bwMode="auto">
          <a:xfrm>
            <a:off x="2106622" y="3084702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Line 1082"/>
          <p:cNvSpPr>
            <a:spLocks noChangeShapeType="1"/>
          </p:cNvSpPr>
          <p:nvPr/>
        </p:nvSpPr>
        <p:spPr bwMode="auto">
          <a:xfrm>
            <a:off x="3551247" y="3084702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" name="Line 1083"/>
          <p:cNvSpPr>
            <a:spLocks noChangeShapeType="1"/>
          </p:cNvSpPr>
          <p:nvPr/>
        </p:nvSpPr>
        <p:spPr bwMode="auto">
          <a:xfrm>
            <a:off x="4798696" y="3084702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" name="Line 1084"/>
          <p:cNvSpPr>
            <a:spLocks noChangeShapeType="1"/>
          </p:cNvSpPr>
          <p:nvPr/>
        </p:nvSpPr>
        <p:spPr bwMode="auto">
          <a:xfrm>
            <a:off x="6181534" y="3084702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Line 1085"/>
          <p:cNvSpPr>
            <a:spLocks noChangeShapeType="1"/>
          </p:cNvSpPr>
          <p:nvPr/>
        </p:nvSpPr>
        <p:spPr bwMode="auto">
          <a:xfrm>
            <a:off x="7684897" y="3084702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" name="Line 1086"/>
          <p:cNvSpPr>
            <a:spLocks noChangeShapeType="1"/>
          </p:cNvSpPr>
          <p:nvPr/>
        </p:nvSpPr>
        <p:spPr bwMode="auto">
          <a:xfrm>
            <a:off x="8981884" y="3084702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" name="Line 1087"/>
          <p:cNvSpPr>
            <a:spLocks noChangeShapeType="1"/>
          </p:cNvSpPr>
          <p:nvPr/>
        </p:nvSpPr>
        <p:spPr bwMode="auto">
          <a:xfrm>
            <a:off x="10264584" y="3084702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" name="Line 1088"/>
          <p:cNvSpPr>
            <a:spLocks noChangeShapeType="1"/>
          </p:cNvSpPr>
          <p:nvPr/>
        </p:nvSpPr>
        <p:spPr bwMode="auto">
          <a:xfrm flipH="1">
            <a:off x="8357670" y="4727763"/>
            <a:ext cx="408313" cy="588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" name="Line 1089"/>
          <p:cNvSpPr>
            <a:spLocks noChangeShapeType="1"/>
          </p:cNvSpPr>
          <p:nvPr/>
        </p:nvSpPr>
        <p:spPr bwMode="auto">
          <a:xfrm>
            <a:off x="9109075" y="4727763"/>
            <a:ext cx="401121" cy="5889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Line 1090"/>
          <p:cNvSpPr>
            <a:spLocks noChangeShapeType="1"/>
          </p:cNvSpPr>
          <p:nvPr/>
        </p:nvSpPr>
        <p:spPr bwMode="auto">
          <a:xfrm>
            <a:off x="2101859" y="5067300"/>
            <a:ext cx="0" cy="970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" name="Line 1091"/>
          <p:cNvSpPr>
            <a:spLocks noChangeShapeType="1"/>
          </p:cNvSpPr>
          <p:nvPr/>
        </p:nvSpPr>
        <p:spPr bwMode="auto">
          <a:xfrm>
            <a:off x="3551247" y="5067300"/>
            <a:ext cx="0" cy="970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" name="Line 1092"/>
          <p:cNvSpPr>
            <a:spLocks noChangeShapeType="1"/>
          </p:cNvSpPr>
          <p:nvPr/>
        </p:nvSpPr>
        <p:spPr bwMode="auto">
          <a:xfrm>
            <a:off x="4798696" y="5067300"/>
            <a:ext cx="0" cy="970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" name="Line 1093"/>
          <p:cNvSpPr>
            <a:spLocks noChangeShapeType="1"/>
          </p:cNvSpPr>
          <p:nvPr/>
        </p:nvSpPr>
        <p:spPr bwMode="auto">
          <a:xfrm>
            <a:off x="6119170" y="5067300"/>
            <a:ext cx="0" cy="970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" name="Line 1094"/>
          <p:cNvSpPr>
            <a:spLocks noChangeShapeType="1"/>
          </p:cNvSpPr>
          <p:nvPr/>
        </p:nvSpPr>
        <p:spPr bwMode="auto">
          <a:xfrm>
            <a:off x="10272196" y="5067300"/>
            <a:ext cx="0" cy="970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" name="Line 1095"/>
          <p:cNvSpPr>
            <a:spLocks noChangeShapeType="1"/>
          </p:cNvSpPr>
          <p:nvPr/>
        </p:nvSpPr>
        <p:spPr bwMode="auto">
          <a:xfrm>
            <a:off x="7733783" y="5067300"/>
            <a:ext cx="0" cy="970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4" name="Group 1102"/>
          <p:cNvGrpSpPr>
            <a:grpSpLocks/>
          </p:cNvGrpSpPr>
          <p:nvPr/>
        </p:nvGrpSpPr>
        <p:grpSpPr bwMode="auto">
          <a:xfrm>
            <a:off x="3478222" y="1890639"/>
            <a:ext cx="649287" cy="503237"/>
            <a:chOff x="1791" y="709"/>
            <a:chExt cx="409" cy="317"/>
          </a:xfrm>
        </p:grpSpPr>
        <p:sp>
          <p:nvSpPr>
            <p:cNvPr id="45" name="Line 1096"/>
            <p:cNvSpPr>
              <a:spLocks noChangeShapeType="1"/>
            </p:cNvSpPr>
            <p:nvPr/>
          </p:nvSpPr>
          <p:spPr bwMode="auto">
            <a:xfrm flipH="1">
              <a:off x="1791" y="709"/>
              <a:ext cx="4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1098"/>
            <p:cNvSpPr>
              <a:spLocks noChangeShapeType="1"/>
            </p:cNvSpPr>
            <p:nvPr/>
          </p:nvSpPr>
          <p:spPr bwMode="auto">
            <a:xfrm>
              <a:off x="1791" y="709"/>
              <a:ext cx="0" cy="3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7" name="Group 1103"/>
          <p:cNvGrpSpPr>
            <a:grpSpLocks/>
          </p:cNvGrpSpPr>
          <p:nvPr/>
        </p:nvGrpSpPr>
        <p:grpSpPr bwMode="auto">
          <a:xfrm>
            <a:off x="7294572" y="1890639"/>
            <a:ext cx="649287" cy="503237"/>
            <a:chOff x="4195" y="709"/>
            <a:chExt cx="409" cy="317"/>
          </a:xfrm>
        </p:grpSpPr>
        <p:sp>
          <p:nvSpPr>
            <p:cNvPr id="48" name="Line 1097"/>
            <p:cNvSpPr>
              <a:spLocks noChangeShapeType="1"/>
            </p:cNvSpPr>
            <p:nvPr/>
          </p:nvSpPr>
          <p:spPr bwMode="auto">
            <a:xfrm flipH="1">
              <a:off x="4195" y="709"/>
              <a:ext cx="4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1099"/>
            <p:cNvSpPr>
              <a:spLocks noChangeShapeType="1"/>
            </p:cNvSpPr>
            <p:nvPr/>
          </p:nvSpPr>
          <p:spPr bwMode="auto">
            <a:xfrm>
              <a:off x="4604" y="709"/>
              <a:ext cx="0" cy="3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" name="Line 1100"/>
          <p:cNvSpPr>
            <a:spLocks noChangeShapeType="1"/>
          </p:cNvSpPr>
          <p:nvPr/>
        </p:nvSpPr>
        <p:spPr bwMode="auto">
          <a:xfrm flipH="1">
            <a:off x="8443489" y="5846952"/>
            <a:ext cx="2381" cy="19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" name="Line 1101"/>
          <p:cNvSpPr>
            <a:spLocks noChangeShapeType="1"/>
          </p:cNvSpPr>
          <p:nvPr/>
        </p:nvSpPr>
        <p:spPr bwMode="auto">
          <a:xfrm flipH="1">
            <a:off x="9524577" y="5846952"/>
            <a:ext cx="793" cy="19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2" name="Text Box 1104"/>
          <p:cNvSpPr txBox="1">
            <a:spLocks noChangeArrowheads="1"/>
          </p:cNvSpPr>
          <p:nvPr/>
        </p:nvSpPr>
        <p:spPr bwMode="auto">
          <a:xfrm>
            <a:off x="5351472" y="1890639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b="1" u="none"/>
              <a:t>100%</a:t>
            </a:r>
          </a:p>
        </p:txBody>
      </p:sp>
      <p:sp>
        <p:nvSpPr>
          <p:cNvPr id="53" name="Text Box 1105"/>
          <p:cNvSpPr txBox="1">
            <a:spLocks noChangeArrowheads="1"/>
          </p:cNvSpPr>
          <p:nvPr/>
        </p:nvSpPr>
        <p:spPr bwMode="auto">
          <a:xfrm>
            <a:off x="1509722" y="2652902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b="1" u="none" dirty="0">
                <a:solidFill>
                  <a:srgbClr val="FF0000"/>
                </a:solidFill>
              </a:rPr>
              <a:t>70%</a:t>
            </a:r>
          </a:p>
        </p:txBody>
      </p:sp>
      <p:sp>
        <p:nvSpPr>
          <p:cNvPr id="54" name="Text Box 1106"/>
          <p:cNvSpPr txBox="1">
            <a:spLocks noChangeArrowheads="1"/>
          </p:cNvSpPr>
          <p:nvPr/>
        </p:nvSpPr>
        <p:spPr bwMode="auto">
          <a:xfrm>
            <a:off x="5817997" y="2652902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b="1" u="none" dirty="0">
                <a:solidFill>
                  <a:srgbClr val="FF0000"/>
                </a:solidFill>
              </a:rPr>
              <a:t>30%</a:t>
            </a:r>
          </a:p>
        </p:txBody>
      </p:sp>
      <p:sp>
        <p:nvSpPr>
          <p:cNvPr id="55" name="Text Box 1107"/>
          <p:cNvSpPr txBox="1">
            <a:spLocks noChangeArrowheads="1"/>
          </p:cNvSpPr>
          <p:nvPr/>
        </p:nvSpPr>
        <p:spPr bwMode="auto">
          <a:xfrm>
            <a:off x="4414847" y="2652902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b="1" u="none"/>
              <a:t>100%</a:t>
            </a:r>
          </a:p>
        </p:txBody>
      </p:sp>
      <p:sp>
        <p:nvSpPr>
          <p:cNvPr id="56" name="Text Box 1108"/>
          <p:cNvSpPr txBox="1">
            <a:spLocks noChangeArrowheads="1"/>
          </p:cNvSpPr>
          <p:nvPr/>
        </p:nvSpPr>
        <p:spPr bwMode="auto">
          <a:xfrm>
            <a:off x="1700222" y="4576952"/>
            <a:ext cx="792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 u="none" dirty="0">
                <a:sym typeface="Symbol"/>
              </a:rPr>
              <a:t></a:t>
            </a:r>
            <a:r>
              <a:rPr lang="ru-RU" b="1" u="none" dirty="0" smtClean="0"/>
              <a:t>70</a:t>
            </a:r>
            <a:r>
              <a:rPr lang="ru-RU" b="1" u="none" dirty="0"/>
              <a:t>%</a:t>
            </a:r>
          </a:p>
        </p:txBody>
      </p:sp>
      <p:sp>
        <p:nvSpPr>
          <p:cNvPr id="57" name="Text Box 1109"/>
          <p:cNvSpPr txBox="1">
            <a:spLocks noChangeArrowheads="1"/>
          </p:cNvSpPr>
          <p:nvPr/>
        </p:nvSpPr>
        <p:spPr bwMode="auto">
          <a:xfrm>
            <a:off x="3119447" y="4576952"/>
            <a:ext cx="792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 u="none" dirty="0" smtClean="0">
                <a:sym typeface="Symbol"/>
              </a:rPr>
              <a:t></a:t>
            </a:r>
            <a:r>
              <a:rPr lang="ru-RU" b="1" u="none" dirty="0" smtClean="0"/>
              <a:t>25</a:t>
            </a:r>
            <a:r>
              <a:rPr lang="ru-RU" b="1" u="none" dirty="0"/>
              <a:t>%</a:t>
            </a:r>
          </a:p>
        </p:txBody>
      </p:sp>
      <p:sp>
        <p:nvSpPr>
          <p:cNvPr id="58" name="Text Box 1110"/>
          <p:cNvSpPr txBox="1">
            <a:spLocks noChangeArrowheads="1"/>
          </p:cNvSpPr>
          <p:nvPr/>
        </p:nvSpPr>
        <p:spPr bwMode="auto">
          <a:xfrm>
            <a:off x="4438333" y="4576952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 u="none"/>
              <a:t>5%</a:t>
            </a:r>
          </a:p>
        </p:txBody>
      </p:sp>
      <p:sp>
        <p:nvSpPr>
          <p:cNvPr id="59" name="Text Box 1111"/>
          <p:cNvSpPr txBox="1">
            <a:spLocks noChangeArrowheads="1"/>
          </p:cNvSpPr>
          <p:nvPr/>
        </p:nvSpPr>
        <p:spPr bwMode="auto">
          <a:xfrm>
            <a:off x="9866122" y="2652902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b="1" u="none" dirty="0"/>
              <a:t>100%</a:t>
            </a:r>
          </a:p>
        </p:txBody>
      </p:sp>
      <p:sp>
        <p:nvSpPr>
          <p:cNvPr id="60" name="Text Box 1112"/>
          <p:cNvSpPr txBox="1">
            <a:spLocks noChangeArrowheads="1"/>
          </p:cNvSpPr>
          <p:nvPr/>
        </p:nvSpPr>
        <p:spPr bwMode="auto">
          <a:xfrm>
            <a:off x="5889434" y="4576952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 u="none"/>
              <a:t>30%</a:t>
            </a:r>
          </a:p>
        </p:txBody>
      </p:sp>
      <p:sp>
        <p:nvSpPr>
          <p:cNvPr id="61" name="Text Box 1113"/>
          <p:cNvSpPr txBox="1">
            <a:spLocks noChangeArrowheads="1"/>
          </p:cNvSpPr>
          <p:nvPr/>
        </p:nvSpPr>
        <p:spPr bwMode="auto">
          <a:xfrm>
            <a:off x="7354697" y="4576952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 u="none"/>
              <a:t>30%</a:t>
            </a:r>
          </a:p>
        </p:txBody>
      </p:sp>
      <p:sp>
        <p:nvSpPr>
          <p:cNvPr id="62" name="Text Box 1114"/>
          <p:cNvSpPr txBox="1">
            <a:spLocks noChangeArrowheads="1"/>
          </p:cNvSpPr>
          <p:nvPr/>
        </p:nvSpPr>
        <p:spPr bwMode="auto">
          <a:xfrm>
            <a:off x="8603733" y="4361052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 u="none" dirty="0"/>
              <a:t>25%</a:t>
            </a:r>
          </a:p>
        </p:txBody>
      </p:sp>
      <p:sp>
        <p:nvSpPr>
          <p:cNvPr id="63" name="Text Box 1115"/>
          <p:cNvSpPr txBox="1">
            <a:spLocks noChangeArrowheads="1"/>
          </p:cNvSpPr>
          <p:nvPr/>
        </p:nvSpPr>
        <p:spPr bwMode="auto">
          <a:xfrm>
            <a:off x="9945171" y="4576952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 u="none" dirty="0"/>
              <a:t>15%</a:t>
            </a:r>
          </a:p>
        </p:txBody>
      </p:sp>
      <p:sp>
        <p:nvSpPr>
          <p:cNvPr id="64" name="Text Box 1116"/>
          <p:cNvSpPr txBox="1">
            <a:spLocks noChangeArrowheads="1"/>
          </p:cNvSpPr>
          <p:nvPr/>
        </p:nvSpPr>
        <p:spPr bwMode="auto">
          <a:xfrm>
            <a:off x="1606559" y="6385051"/>
            <a:ext cx="792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b="1" u="none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65" name="Text Box 1117"/>
          <p:cNvSpPr txBox="1">
            <a:spLocks noChangeArrowheads="1"/>
          </p:cNvSpPr>
          <p:nvPr/>
        </p:nvSpPr>
        <p:spPr bwMode="auto">
          <a:xfrm>
            <a:off x="6867429" y="6378701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b="1" u="none" dirty="0">
                <a:solidFill>
                  <a:srgbClr val="FF0000"/>
                </a:solidFill>
              </a:rPr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38274867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60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000"/>
                            </p:stCondLst>
                            <p:childTnLst>
                              <p:par>
                                <p:cTn id="1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80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0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10" grpId="0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0" grpId="0" animBg="1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204345194"/>
              </p:ext>
            </p:extLst>
          </p:nvPr>
        </p:nvGraphicFramePr>
        <p:xfrm>
          <a:off x="912462" y="875537"/>
          <a:ext cx="10192870" cy="5269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74867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build="allAtOnce"/>
      <p:bldGraphic spid="1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8" name="Рисунок 7" descr="http://edu.grsu.by/books/finansi_org/images/img/7/1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29" y="1851344"/>
            <a:ext cx="11426889" cy="50346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97517" y="234193"/>
            <a:ext cx="119783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Содержание основных понятий, используемых в нормировании</a:t>
            </a:r>
          </a:p>
        </p:txBody>
      </p:sp>
    </p:spTree>
    <p:extLst>
      <p:ext uri="{BB962C8B-B14F-4D97-AF65-F5344CB8AC3E}">
        <p14:creationId xmlns:p14="http://schemas.microsoft.com/office/powerpoint/2010/main" val="31529924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94964" y="362045"/>
            <a:ext cx="11442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Показатели эффективного использования оборотных средств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970373" y="1661600"/>
            <a:ext cx="1052493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ru-RU" sz="2400" b="1" u="none" dirty="0" smtClean="0">
                <a:latin typeface="Arial" pitchFamily="34" charset="0"/>
                <a:cs typeface="Arial" pitchFamily="34" charset="0"/>
              </a:rPr>
              <a:t>1</a:t>
            </a:r>
            <a:r>
              <a:rPr kumimoji="1" lang="ru-RU" sz="2400" b="1" u="none" dirty="0">
                <a:latin typeface="Arial" pitchFamily="34" charset="0"/>
                <a:cs typeface="Arial" pitchFamily="34" charset="0"/>
              </a:rPr>
              <a:t>. </a:t>
            </a:r>
            <a:r>
              <a:rPr kumimoji="1" lang="ru-RU" sz="2400" b="1" u="none" dirty="0" smtClean="0">
                <a:latin typeface="Arial" pitchFamily="34" charset="0"/>
                <a:cs typeface="Arial" pitchFamily="34" charset="0"/>
              </a:rPr>
              <a:t>Коэффициент </a:t>
            </a:r>
            <a:r>
              <a:rPr kumimoji="1" lang="en-US" sz="2400" b="1" u="none" dirty="0" smtClean="0">
                <a:latin typeface="Arial" pitchFamily="34" charset="0"/>
                <a:cs typeface="Arial" pitchFamily="34" charset="0"/>
              </a:rPr>
              <a:t>оборачиваемости</a:t>
            </a:r>
            <a:r>
              <a:rPr kumimoji="1" lang="ru-RU" sz="2400" b="1" u="none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kumimoji="1" lang="ru-RU" sz="2400" b="1" u="none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kumimoji="1" lang="ru-RU" sz="2400" b="1" u="none" dirty="0" smtClean="0">
                <a:latin typeface="Arial" pitchFamily="34" charset="0"/>
                <a:cs typeface="Arial" pitchFamily="34" charset="0"/>
              </a:rPr>
              <a:t>2. Коэффициент загрузки (закрепления)</a:t>
            </a:r>
            <a:endParaRPr lang="ru-RU" sz="2400" u="none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u="none" dirty="0" smtClean="0">
                <a:latin typeface="Arial" pitchFamily="34" charset="0"/>
                <a:cs typeface="Arial" pitchFamily="34" charset="0"/>
              </a:rPr>
              <a:t>где:	 </a:t>
            </a:r>
            <a:r>
              <a:rPr kumimoji="1" lang="en-US" sz="2400" b="1" u="none" dirty="0" smtClean="0">
                <a:latin typeface="Arial" pitchFamily="34" charset="0"/>
                <a:cs typeface="Arial" pitchFamily="34" charset="0"/>
              </a:rPr>
              <a:t>ОС</a:t>
            </a:r>
            <a:r>
              <a:rPr kumimoji="1" lang="en-US" sz="2400" u="none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kumimoji="1" lang="ru-RU" sz="2400" u="none" dirty="0" smtClean="0">
                <a:latin typeface="Arial" pitchFamily="34" charset="0"/>
                <a:cs typeface="Arial" pitchFamily="34" charset="0"/>
              </a:rPr>
              <a:t>норматив</a:t>
            </a:r>
            <a:r>
              <a:rPr kumimoji="1" lang="en-US" sz="2400" u="none" dirty="0" smtClean="0">
                <a:latin typeface="Arial" pitchFamily="34" charset="0"/>
                <a:cs typeface="Arial" pitchFamily="34" charset="0"/>
              </a:rPr>
              <a:t> оборотных средств</a:t>
            </a:r>
            <a:r>
              <a:rPr lang="ru-RU" sz="2400" u="none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2400" u="none" dirty="0" smtClean="0">
                <a:latin typeface="Arial" pitchFamily="34" charset="0"/>
                <a:cs typeface="Arial" pitchFamily="34" charset="0"/>
              </a:rPr>
              <a:t>		 </a:t>
            </a:r>
            <a:r>
              <a:rPr kumimoji="1" lang="ru-RU" sz="2400" b="1" u="none" dirty="0" smtClean="0">
                <a:latin typeface="Arial" pitchFamily="34" charset="0"/>
                <a:cs typeface="Arial" pitchFamily="34" charset="0"/>
              </a:rPr>
              <a:t>РП</a:t>
            </a:r>
            <a:r>
              <a:rPr kumimoji="1" lang="ru-RU" sz="2400" u="none" dirty="0" smtClean="0">
                <a:latin typeface="Arial" pitchFamily="34" charset="0"/>
                <a:cs typeface="Arial" pitchFamily="34" charset="0"/>
              </a:rPr>
              <a:t> – величина реализованной продукции.</a:t>
            </a:r>
          </a:p>
          <a:p>
            <a:endParaRPr lang="ru-RU" sz="2400" b="1" u="none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u="none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400" b="1" u="none" dirty="0">
                <a:latin typeface="Arial" pitchFamily="34" charset="0"/>
                <a:cs typeface="Arial" pitchFamily="34" charset="0"/>
              </a:rPr>
              <a:t>. Длительность одного оборота (в днях</a:t>
            </a:r>
            <a:r>
              <a:rPr lang="ru-RU" sz="2400" b="1" u="none" dirty="0" smtClean="0">
                <a:latin typeface="Arial" pitchFamily="34" charset="0"/>
                <a:cs typeface="Arial" pitchFamily="34" charset="0"/>
              </a:rPr>
              <a:t>)</a:t>
            </a:r>
            <a:endParaRPr kumimoji="1" lang="ru-RU" sz="2400" u="none" dirty="0" smtClean="0">
              <a:latin typeface="Arial" pitchFamily="34" charset="0"/>
              <a:cs typeface="Arial" pitchFamily="34" charset="0"/>
            </a:endParaRPr>
          </a:p>
          <a:p>
            <a:endParaRPr kumimoji="1" lang="ru-RU" sz="2400" u="non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247792"/>
              </p:ext>
            </p:extLst>
          </p:nvPr>
        </p:nvGraphicFramePr>
        <p:xfrm>
          <a:off x="8423530" y="1652817"/>
          <a:ext cx="1560225" cy="837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Формула" r:id="rId4" imgW="647640" imgH="393480" progId="Equation.3">
                  <p:embed/>
                </p:oleObj>
              </mc:Choice>
              <mc:Fallback>
                <p:oleObj name="Формула" r:id="rId4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3530" y="1652817"/>
                        <a:ext cx="1560225" cy="8370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882774"/>
              </p:ext>
            </p:extLst>
          </p:nvPr>
        </p:nvGraphicFramePr>
        <p:xfrm>
          <a:off x="8462865" y="2780429"/>
          <a:ext cx="1520890" cy="813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Формула" r:id="rId6" imgW="647419" imgH="393529" progId="Equation.3">
                  <p:embed/>
                </p:oleObj>
              </mc:Choice>
              <mc:Fallback>
                <p:oleObj name="Формула" r:id="rId6" imgW="647419" imgH="39352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2865" y="2780429"/>
                        <a:ext cx="1520890" cy="813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840322"/>
              </p:ext>
            </p:extLst>
          </p:nvPr>
        </p:nvGraphicFramePr>
        <p:xfrm>
          <a:off x="8143875" y="4543425"/>
          <a:ext cx="15494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Формула" r:id="rId8" imgW="596880" imgH="431640" progId="Equation.3">
                  <p:embed/>
                </p:oleObj>
              </mc:Choice>
              <mc:Fallback>
                <p:oleObj name="Формула" r:id="rId8" imgW="596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75" y="4543425"/>
                        <a:ext cx="1549400" cy="10683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586389"/>
              </p:ext>
            </p:extLst>
          </p:nvPr>
        </p:nvGraphicFramePr>
        <p:xfrm>
          <a:off x="1507928" y="4799889"/>
          <a:ext cx="3399959" cy="607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Формула" r:id="rId10" imgW="1079280" imgH="241200" progId="Equation.3">
                  <p:embed/>
                </p:oleObj>
              </mc:Choice>
              <mc:Fallback>
                <p:oleObj name="Формула" r:id="rId10" imgW="1079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928" y="4799889"/>
                        <a:ext cx="3399959" cy="6074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55988" y="5379329"/>
            <a:ext cx="627016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ru-RU" sz="2000" u="none" dirty="0">
                <a:latin typeface="Arial" pitchFamily="34" charset="0"/>
                <a:cs typeface="Arial" pitchFamily="34" charset="0"/>
              </a:rPr>
              <a:t>где:	</a:t>
            </a: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   </a:t>
            </a:r>
            <a:r>
              <a:rPr kumimoji="1" lang="ru-RU" sz="2000" u="none" dirty="0" err="1" smtClean="0">
                <a:latin typeface="Arial" pitchFamily="34" charset="0"/>
                <a:cs typeface="Arial" pitchFamily="34" charset="0"/>
              </a:rPr>
              <a:t>Тз</a:t>
            </a: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1" lang="ru-RU" sz="2000" u="none" dirty="0">
                <a:latin typeface="Arial" pitchFamily="34" charset="0"/>
                <a:cs typeface="Arial" pitchFamily="34" charset="0"/>
              </a:rPr>
              <a:t>– длительность заготовительного цикла;</a:t>
            </a:r>
          </a:p>
          <a:p>
            <a:pPr>
              <a:spcBef>
                <a:spcPct val="50000"/>
              </a:spcBef>
            </a:pPr>
            <a:r>
              <a:rPr kumimoji="1" lang="ru-RU" sz="2000" u="none" dirty="0">
                <a:latin typeface="Arial" pitchFamily="34" charset="0"/>
                <a:cs typeface="Arial" pitchFamily="34" charset="0"/>
              </a:rPr>
              <a:t>	</a:t>
            </a: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   </a:t>
            </a:r>
            <a:r>
              <a:rPr kumimoji="1" lang="ru-RU" sz="2000" u="none" dirty="0" err="1" smtClean="0">
                <a:latin typeface="Arial" pitchFamily="34" charset="0"/>
                <a:cs typeface="Arial" pitchFamily="34" charset="0"/>
              </a:rPr>
              <a:t>Ти</a:t>
            </a: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1" lang="ru-RU" sz="2000" u="none" dirty="0">
                <a:latin typeface="Arial" pitchFamily="34" charset="0"/>
                <a:cs typeface="Arial" pitchFamily="34" charset="0"/>
              </a:rPr>
              <a:t>– длительность цикла изготовления;</a:t>
            </a:r>
          </a:p>
          <a:p>
            <a:pPr>
              <a:spcBef>
                <a:spcPct val="50000"/>
              </a:spcBef>
            </a:pPr>
            <a:r>
              <a:rPr kumimoji="1" lang="ru-RU" sz="2000" u="none" dirty="0">
                <a:latin typeface="Arial" pitchFamily="34" charset="0"/>
                <a:cs typeface="Arial" pitchFamily="34" charset="0"/>
              </a:rPr>
              <a:t>	</a:t>
            </a: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   </a:t>
            </a:r>
            <a:r>
              <a:rPr kumimoji="1" lang="ru-RU" sz="2000" u="none" dirty="0" err="1" smtClean="0">
                <a:latin typeface="Arial" pitchFamily="34" charset="0"/>
                <a:cs typeface="Arial" pitchFamily="34" charset="0"/>
              </a:rPr>
              <a:t>Тр</a:t>
            </a: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1" lang="ru-RU" sz="2000" u="none" dirty="0">
                <a:latin typeface="Arial" pitchFamily="34" charset="0"/>
                <a:cs typeface="Arial" pitchFamily="34" charset="0"/>
              </a:rPr>
              <a:t>– длительность цикла реализации</a:t>
            </a: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6606075" y="5397989"/>
            <a:ext cx="5411754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Д </a:t>
            </a:r>
            <a:r>
              <a:rPr kumimoji="1" lang="ru-RU" sz="2000" u="none" dirty="0">
                <a:latin typeface="Arial" pitchFamily="34" charset="0"/>
                <a:cs typeface="Arial" pitchFamily="34" charset="0"/>
              </a:rPr>
              <a:t>– длительность планового периода</a:t>
            </a: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ct val="50000"/>
              </a:spcBef>
            </a:pPr>
            <a:r>
              <a:rPr kumimoji="1" lang="ru-RU" sz="2000" u="none" dirty="0" smtClean="0">
                <a:latin typeface="Arial" pitchFamily="34" charset="0"/>
                <a:cs typeface="Arial" pitchFamily="34" charset="0"/>
              </a:rPr>
              <a:t>КО – коэффициент оборачиваемости 	оборотных средств.</a:t>
            </a:r>
            <a:endParaRPr kumimoji="1" lang="ru-RU" sz="2000" u="non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1078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0522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1534" y="693518"/>
            <a:ext cx="1105775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Источники формирования оборотных средств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014678" y="5043908"/>
            <a:ext cx="307620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Привлечённые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017535" y="1944854"/>
            <a:ext cx="306382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Собственные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27060" y="3690482"/>
            <a:ext cx="306382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Заёмные</a:t>
            </a:r>
            <a:endParaRPr lang="ru-RU" sz="2800" b="1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756193" y="1366445"/>
            <a:ext cx="0" cy="396457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741683" y="2095601"/>
            <a:ext cx="272994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756193" y="3840192"/>
            <a:ext cx="272994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751073" y="5317160"/>
            <a:ext cx="272994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54058" y="3602462"/>
            <a:ext cx="545523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Краткосрочные кредиты и займы, кредиторская задолженность</a:t>
            </a:r>
            <a:endParaRPr lang="ru-RU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154058" y="1694319"/>
            <a:ext cx="5455236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Уставный фонд, остатки фондов и резервов, не используемых по целевому назначению, ЧП, НП прошлых лет</a:t>
            </a:r>
            <a:endParaRPr lang="ru-RU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154058" y="4870304"/>
            <a:ext cx="545523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Минимальный остаток задолженности перед бюджетом, работниками, целевыми фондами и пр.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5090887" y="2161532"/>
            <a:ext cx="1063171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5090887" y="3917334"/>
            <a:ext cx="1063171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5090887" y="5285528"/>
            <a:ext cx="1063171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945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build="allAtOnce"/>
      <p:bldP spid="6" grpId="0"/>
      <p:bldP spid="16" grpId="0" animBg="1"/>
      <p:bldP spid="17" grpId="0" animBg="1"/>
      <p:bldP spid="18" grpId="0" animBg="1"/>
      <p:bldP spid="19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82704" y="216612"/>
            <a:ext cx="10972800" cy="4624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/>
              <a:t>Управление оборотными активами </a:t>
            </a:r>
            <a:endParaRPr lang="ru-RU" sz="4000" dirty="0"/>
          </a:p>
        </p:txBody>
      </p:sp>
      <p:pic>
        <p:nvPicPr>
          <p:cNvPr id="16" name="Содержимое 3" descr="ob_akt_up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3137" y="817528"/>
            <a:ext cx="8988487" cy="597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7496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6" grpId="0"/>
      <p:bldP spid="1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419</Words>
  <Application>Microsoft Office PowerPoint</Application>
  <PresentationFormat>Широкоэкранный</PresentationFormat>
  <Paragraphs>95</Paragraphs>
  <Slides>10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Symbol</vt:lpstr>
      <vt:lpstr>Times New Roman</vt:lpstr>
      <vt:lpstr>1_Office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</dc:title>
  <dc:creator>John Custer</dc:creator>
  <cp:lastModifiedBy>Кукиев Абай</cp:lastModifiedBy>
  <cp:revision>64</cp:revision>
  <dcterms:created xsi:type="dcterms:W3CDTF">2016-03-13T21:05:59Z</dcterms:created>
  <dcterms:modified xsi:type="dcterms:W3CDTF">2019-10-24T09:34:44Z</dcterms:modified>
</cp:coreProperties>
</file>